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3" r:id="rId7"/>
    <p:sldId id="261" r:id="rId8"/>
    <p:sldId id="262"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8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84437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617827"/>
            <a:ext cx="7477601" cy="1666399"/>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BitcoinBabes-IITKGP Hackathon</a:t>
            </a:r>
            <a:endParaRPr lang="en-US" sz="5249" dirty="0"/>
          </a:p>
        </p:txBody>
      </p:sp>
      <p:sp>
        <p:nvSpPr>
          <p:cNvPr id="6" name="Text 3"/>
          <p:cNvSpPr/>
          <p:nvPr/>
        </p:nvSpPr>
        <p:spPr>
          <a:xfrm>
            <a:off x="6319599" y="4617482"/>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Team: Vishal Rao, Rahul Gopalan, Pranav VJ, Varun Ravichandran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3232547" y="472916"/>
            <a:ext cx="6400800" cy="537091"/>
          </a:xfrm>
          <a:prstGeom prst="rect">
            <a:avLst/>
          </a:prstGeom>
          <a:noFill/>
          <a:ln/>
        </p:spPr>
        <p:txBody>
          <a:bodyPr wrap="none" rtlCol="0" anchor="t"/>
          <a:lstStyle/>
          <a:p>
            <a:pPr marL="0" indent="0">
              <a:lnSpc>
                <a:spcPts val="4230"/>
              </a:lnSpc>
              <a:buNone/>
            </a:pPr>
            <a:r>
              <a:rPr lang="en-US" sz="3384" b="1" dirty="0">
                <a:solidFill>
                  <a:srgbClr val="FF726D"/>
                </a:solidFill>
                <a:latin typeface="Inconsolata" pitchFamily="34" charset="0"/>
                <a:ea typeface="Inconsolata" pitchFamily="34" charset="-122"/>
                <a:cs typeface="Inconsolata" pitchFamily="34" charset="-120"/>
              </a:rPr>
              <a:t>Approach 1: Technical Analysis</a:t>
            </a:r>
            <a:endParaRPr lang="en-US" sz="3384" dirty="0"/>
          </a:p>
        </p:txBody>
      </p:sp>
      <p:sp>
        <p:nvSpPr>
          <p:cNvPr id="7" name="Shape 4"/>
          <p:cNvSpPr/>
          <p:nvPr/>
        </p:nvSpPr>
        <p:spPr>
          <a:xfrm>
            <a:off x="3232547" y="1267778"/>
            <a:ext cx="3996809" cy="1815465"/>
          </a:xfrm>
          <a:prstGeom prst="roundRect">
            <a:avLst>
              <a:gd name="adj" fmla="val 2841"/>
            </a:avLst>
          </a:prstGeom>
          <a:solidFill>
            <a:srgbClr val="382748"/>
          </a:solidFill>
          <a:ln/>
        </p:spPr>
      </p:sp>
      <p:sp>
        <p:nvSpPr>
          <p:cNvPr id="8" name="Text 5"/>
          <p:cNvSpPr/>
          <p:nvPr/>
        </p:nvSpPr>
        <p:spPr>
          <a:xfrm>
            <a:off x="3404354" y="1439585"/>
            <a:ext cx="2133600" cy="268605"/>
          </a:xfrm>
          <a:prstGeom prst="rect">
            <a:avLst/>
          </a:prstGeom>
          <a:noFill/>
          <a:ln/>
        </p:spPr>
        <p:txBody>
          <a:bodyPr wrap="none" rtlCol="0" anchor="t"/>
          <a:lstStyle/>
          <a:p>
            <a:pPr marL="0" indent="0">
              <a:lnSpc>
                <a:spcPts val="2115"/>
              </a:lnSpc>
              <a:buNone/>
            </a:pPr>
            <a:r>
              <a:rPr lang="en-US" sz="1692" b="1" dirty="0">
                <a:solidFill>
                  <a:srgbClr val="FF726D"/>
                </a:solidFill>
                <a:latin typeface="Inconsolata" pitchFamily="34" charset="0"/>
                <a:ea typeface="Inconsolata" pitchFamily="34" charset="-122"/>
                <a:cs typeface="Inconsolata" pitchFamily="34" charset="-120"/>
              </a:rPr>
              <a:t>Implemented Strategy</a:t>
            </a:r>
            <a:endParaRPr lang="en-US" sz="1692" dirty="0"/>
          </a:p>
        </p:txBody>
      </p:sp>
      <p:sp>
        <p:nvSpPr>
          <p:cNvPr id="9" name="Text 6"/>
          <p:cNvSpPr/>
          <p:nvPr/>
        </p:nvSpPr>
        <p:spPr>
          <a:xfrm>
            <a:off x="3404354" y="1811298"/>
            <a:ext cx="3653195" cy="825103"/>
          </a:xfrm>
          <a:prstGeom prst="rect">
            <a:avLst/>
          </a:prstGeom>
          <a:noFill/>
          <a:ln/>
        </p:spPr>
        <p:txBody>
          <a:bodyPr wrap="square" rtlCol="0" anchor="t"/>
          <a:lstStyle/>
          <a:p>
            <a:pPr marL="0" indent="0">
              <a:lnSpc>
                <a:spcPts val="2166"/>
              </a:lnSpc>
              <a:buNone/>
            </a:pPr>
            <a:r>
              <a:rPr lang="en-US" sz="1354" dirty="0">
                <a:solidFill>
                  <a:srgbClr val="DAD1E6"/>
                </a:solidFill>
                <a:latin typeface="Fira Sans" pitchFamily="34" charset="0"/>
                <a:ea typeface="Fira Sans" pitchFamily="34" charset="-122"/>
                <a:cs typeface="Fira Sans" pitchFamily="34" charset="-120"/>
              </a:rPr>
              <a:t>Implemented a golden crossover strategy with a short-term moving average of 12 days and a longer-term moving average of 45 days.</a:t>
            </a:r>
            <a:endParaRPr lang="en-US" sz="1354" dirty="0"/>
          </a:p>
        </p:txBody>
      </p:sp>
      <p:sp>
        <p:nvSpPr>
          <p:cNvPr id="10" name="Shape 7"/>
          <p:cNvSpPr/>
          <p:nvPr/>
        </p:nvSpPr>
        <p:spPr>
          <a:xfrm>
            <a:off x="7401163" y="1267778"/>
            <a:ext cx="3996809" cy="1815465"/>
          </a:xfrm>
          <a:prstGeom prst="roundRect">
            <a:avLst>
              <a:gd name="adj" fmla="val 2841"/>
            </a:avLst>
          </a:prstGeom>
          <a:solidFill>
            <a:srgbClr val="382748"/>
          </a:solidFill>
          <a:ln/>
        </p:spPr>
      </p:sp>
      <p:sp>
        <p:nvSpPr>
          <p:cNvPr id="11" name="Text 8"/>
          <p:cNvSpPr/>
          <p:nvPr/>
        </p:nvSpPr>
        <p:spPr>
          <a:xfrm>
            <a:off x="7572970" y="1439585"/>
            <a:ext cx="1718905" cy="268605"/>
          </a:xfrm>
          <a:prstGeom prst="rect">
            <a:avLst/>
          </a:prstGeom>
          <a:noFill/>
          <a:ln/>
        </p:spPr>
        <p:txBody>
          <a:bodyPr wrap="none" rtlCol="0" anchor="t"/>
          <a:lstStyle/>
          <a:p>
            <a:pPr marL="0" indent="0">
              <a:lnSpc>
                <a:spcPts val="2115"/>
              </a:lnSpc>
              <a:buNone/>
            </a:pPr>
            <a:r>
              <a:rPr lang="en-US" sz="1692" b="1" dirty="0">
                <a:solidFill>
                  <a:srgbClr val="FF726D"/>
                </a:solidFill>
                <a:latin typeface="Inconsolata" pitchFamily="34" charset="0"/>
                <a:ea typeface="Inconsolata" pitchFamily="34" charset="-122"/>
                <a:cs typeface="Inconsolata" pitchFamily="34" charset="-120"/>
              </a:rPr>
              <a:t>Success Rate</a:t>
            </a:r>
            <a:endParaRPr lang="en-US" sz="1692" dirty="0"/>
          </a:p>
        </p:txBody>
      </p:sp>
      <p:sp>
        <p:nvSpPr>
          <p:cNvPr id="12" name="Text 9"/>
          <p:cNvSpPr/>
          <p:nvPr/>
        </p:nvSpPr>
        <p:spPr>
          <a:xfrm>
            <a:off x="7572970" y="1811298"/>
            <a:ext cx="3653195" cy="1100138"/>
          </a:xfrm>
          <a:prstGeom prst="rect">
            <a:avLst/>
          </a:prstGeom>
          <a:noFill/>
          <a:ln/>
        </p:spPr>
        <p:txBody>
          <a:bodyPr wrap="square" rtlCol="0" anchor="t"/>
          <a:lstStyle/>
          <a:p>
            <a:pPr marL="0" indent="0">
              <a:lnSpc>
                <a:spcPts val="2166"/>
              </a:lnSpc>
              <a:buNone/>
            </a:pPr>
            <a:r>
              <a:rPr lang="en-US" sz="1354" dirty="0">
                <a:solidFill>
                  <a:srgbClr val="DAD1E6"/>
                </a:solidFill>
                <a:latin typeface="Fira Sans" pitchFamily="34" charset="0"/>
                <a:ea typeface="Fira Sans" pitchFamily="34" charset="-122"/>
                <a:cs typeface="Fira Sans" pitchFamily="34" charset="-120"/>
              </a:rPr>
              <a:t>The model could hardly be called a success, and only delivered around $60,000 over the four-year period after testing out various pure technical analysis methods.</a:t>
            </a:r>
            <a:endParaRPr lang="en-US" sz="1354" dirty="0"/>
          </a:p>
        </p:txBody>
      </p:sp>
      <p:pic>
        <p:nvPicPr>
          <p:cNvPr id="13" name="Image 1" descr="preencoded.png"/>
          <p:cNvPicPr>
            <a:picLocks noChangeAspect="1"/>
          </p:cNvPicPr>
          <p:nvPr/>
        </p:nvPicPr>
        <p:blipFill>
          <a:blip r:embed="rId4"/>
          <a:stretch>
            <a:fillRect/>
          </a:stretch>
        </p:blipFill>
        <p:spPr>
          <a:xfrm>
            <a:off x="3232547" y="3276600"/>
            <a:ext cx="7211735" cy="44800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2934"/>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32934"/>
          </a:xfrm>
          <a:prstGeom prst="rect">
            <a:avLst/>
          </a:prstGeom>
        </p:spPr>
      </p:pic>
      <p:sp>
        <p:nvSpPr>
          <p:cNvPr id="5" name="Shape 2"/>
          <p:cNvSpPr/>
          <p:nvPr/>
        </p:nvSpPr>
        <p:spPr>
          <a:xfrm>
            <a:off x="0" y="0"/>
            <a:ext cx="14630400" cy="8232934"/>
          </a:xfrm>
          <a:prstGeom prst="rect">
            <a:avLst/>
          </a:prstGeom>
          <a:solidFill>
            <a:srgbClr val="241631">
              <a:alpha val="80000"/>
            </a:srgbClr>
          </a:solidFill>
          <a:ln/>
        </p:spPr>
      </p:sp>
      <p:sp>
        <p:nvSpPr>
          <p:cNvPr id="6" name="Text 3"/>
          <p:cNvSpPr/>
          <p:nvPr/>
        </p:nvSpPr>
        <p:spPr>
          <a:xfrm>
            <a:off x="3555683" y="435293"/>
            <a:ext cx="7518916" cy="989409"/>
          </a:xfrm>
          <a:prstGeom prst="rect">
            <a:avLst/>
          </a:prstGeom>
          <a:noFill/>
          <a:ln/>
        </p:spPr>
        <p:txBody>
          <a:bodyPr wrap="square" rtlCol="0" anchor="t"/>
          <a:lstStyle/>
          <a:p>
            <a:pPr marL="0" indent="0">
              <a:lnSpc>
                <a:spcPts val="3895"/>
              </a:lnSpc>
              <a:buNone/>
            </a:pPr>
            <a:r>
              <a:rPr lang="en-US" sz="3116" b="1" dirty="0">
                <a:solidFill>
                  <a:srgbClr val="FF726D"/>
                </a:solidFill>
                <a:latin typeface="Inconsolata" pitchFamily="34" charset="0"/>
                <a:ea typeface="Inconsolata" pitchFamily="34" charset="-122"/>
                <a:cs typeface="Inconsolata" pitchFamily="34" charset="-120"/>
              </a:rPr>
              <a:t>Approach 2: GARCH Machine Learning Model</a:t>
            </a:r>
            <a:endParaRPr lang="en-US" sz="3116" dirty="0"/>
          </a:p>
        </p:txBody>
      </p:sp>
      <p:sp>
        <p:nvSpPr>
          <p:cNvPr id="7" name="Text 4"/>
          <p:cNvSpPr/>
          <p:nvPr/>
        </p:nvSpPr>
        <p:spPr>
          <a:xfrm>
            <a:off x="3555683" y="1820347"/>
            <a:ext cx="2248495" cy="494586"/>
          </a:xfrm>
          <a:prstGeom prst="rect">
            <a:avLst/>
          </a:prstGeom>
          <a:noFill/>
          <a:ln/>
        </p:spPr>
        <p:txBody>
          <a:bodyPr wrap="square" rtlCol="0" anchor="t"/>
          <a:lstStyle/>
          <a:p>
            <a:pPr marL="0" indent="0">
              <a:lnSpc>
                <a:spcPts val="1948"/>
              </a:lnSpc>
              <a:buNone/>
            </a:pPr>
            <a:r>
              <a:rPr lang="en-US" sz="1558" b="1" dirty="0">
                <a:solidFill>
                  <a:srgbClr val="FF726D"/>
                </a:solidFill>
                <a:latin typeface="Inconsolata" pitchFamily="34" charset="0"/>
                <a:ea typeface="Inconsolata" pitchFamily="34" charset="-122"/>
                <a:cs typeface="Inconsolata" pitchFamily="34" charset="-120"/>
              </a:rPr>
              <a:t>GARCH Statistical Modelling</a:t>
            </a:r>
            <a:endParaRPr lang="en-US" sz="1558" dirty="0"/>
          </a:p>
        </p:txBody>
      </p:sp>
      <p:sp>
        <p:nvSpPr>
          <p:cNvPr id="8" name="Text 5"/>
          <p:cNvSpPr/>
          <p:nvPr/>
        </p:nvSpPr>
        <p:spPr>
          <a:xfrm>
            <a:off x="3555683" y="2473166"/>
            <a:ext cx="2248495" cy="1773555"/>
          </a:xfrm>
          <a:prstGeom prst="rect">
            <a:avLst/>
          </a:prstGeom>
          <a:noFill/>
          <a:ln/>
        </p:spPr>
        <p:txBody>
          <a:bodyPr wrap="square" rtlCol="0" anchor="t"/>
          <a:lstStyle/>
          <a:p>
            <a:pPr marL="0" indent="0">
              <a:lnSpc>
                <a:spcPts val="1994"/>
              </a:lnSpc>
              <a:buNone/>
            </a:pPr>
            <a:r>
              <a:rPr lang="en-US" sz="1246" dirty="0">
                <a:solidFill>
                  <a:srgbClr val="DAD1E6"/>
                </a:solidFill>
                <a:latin typeface="Fira Sans" pitchFamily="34" charset="0"/>
                <a:ea typeface="Fira Sans" pitchFamily="34" charset="-122"/>
                <a:cs typeface="Fira Sans" pitchFamily="34" charset="-120"/>
              </a:rPr>
              <a:t>Used the GARCH statistical modelling method to predict and forecast the volatility of the BTC/USDT over the four year period. The buy and sell signals were generated by a MACD strategy.</a:t>
            </a:r>
            <a:endParaRPr lang="en-US" sz="1246" dirty="0"/>
          </a:p>
        </p:txBody>
      </p:sp>
      <p:sp>
        <p:nvSpPr>
          <p:cNvPr id="9" name="Text 6"/>
          <p:cNvSpPr/>
          <p:nvPr/>
        </p:nvSpPr>
        <p:spPr>
          <a:xfrm>
            <a:off x="6198037" y="1820347"/>
            <a:ext cx="1882140" cy="247293"/>
          </a:xfrm>
          <a:prstGeom prst="rect">
            <a:avLst/>
          </a:prstGeom>
          <a:noFill/>
          <a:ln/>
        </p:spPr>
        <p:txBody>
          <a:bodyPr wrap="none" rtlCol="0" anchor="t"/>
          <a:lstStyle/>
          <a:p>
            <a:pPr marL="0" indent="0">
              <a:lnSpc>
                <a:spcPts val="1948"/>
              </a:lnSpc>
              <a:buNone/>
            </a:pPr>
            <a:r>
              <a:rPr lang="en-US" sz="1558" b="1" dirty="0">
                <a:solidFill>
                  <a:srgbClr val="FF726D"/>
                </a:solidFill>
                <a:latin typeface="Inconsolata" pitchFamily="34" charset="0"/>
                <a:ea typeface="Inconsolata" pitchFamily="34" charset="-122"/>
                <a:cs typeface="Inconsolata" pitchFamily="34" charset="-120"/>
              </a:rPr>
              <a:t>Model's Performance</a:t>
            </a:r>
            <a:endParaRPr lang="en-US" sz="1558" dirty="0"/>
          </a:p>
        </p:txBody>
      </p:sp>
      <p:sp>
        <p:nvSpPr>
          <p:cNvPr id="10" name="Text 7"/>
          <p:cNvSpPr/>
          <p:nvPr/>
        </p:nvSpPr>
        <p:spPr>
          <a:xfrm>
            <a:off x="6198037" y="2225873"/>
            <a:ext cx="2248495" cy="1266825"/>
          </a:xfrm>
          <a:prstGeom prst="rect">
            <a:avLst/>
          </a:prstGeom>
          <a:noFill/>
          <a:ln/>
        </p:spPr>
        <p:txBody>
          <a:bodyPr wrap="square" rtlCol="0" anchor="t"/>
          <a:lstStyle/>
          <a:p>
            <a:pPr marL="0" indent="0">
              <a:lnSpc>
                <a:spcPts val="1994"/>
              </a:lnSpc>
              <a:buNone/>
            </a:pPr>
            <a:r>
              <a:rPr lang="en-US" sz="1246" dirty="0">
                <a:solidFill>
                  <a:srgbClr val="DAD1E6"/>
                </a:solidFill>
                <a:latin typeface="Fira Sans" pitchFamily="34" charset="0"/>
                <a:ea typeface="Fira Sans" pitchFamily="34" charset="-122"/>
                <a:cs typeface="Fira Sans" pitchFamily="34" charset="-120"/>
              </a:rPr>
              <a:t>While the returns on the model were impressive, the drawdowns and general volatility of the returns made it less favourable.</a:t>
            </a:r>
            <a:endParaRPr lang="en-US" sz="1246" dirty="0"/>
          </a:p>
        </p:txBody>
      </p:sp>
      <p:sp>
        <p:nvSpPr>
          <p:cNvPr id="11" name="Text 8"/>
          <p:cNvSpPr/>
          <p:nvPr/>
        </p:nvSpPr>
        <p:spPr>
          <a:xfrm>
            <a:off x="8840391" y="1820347"/>
            <a:ext cx="2080260" cy="247293"/>
          </a:xfrm>
          <a:prstGeom prst="rect">
            <a:avLst/>
          </a:prstGeom>
          <a:noFill/>
          <a:ln/>
        </p:spPr>
        <p:txBody>
          <a:bodyPr wrap="none" rtlCol="0" anchor="t"/>
          <a:lstStyle/>
          <a:p>
            <a:pPr marL="0" indent="0">
              <a:lnSpc>
                <a:spcPts val="1948"/>
              </a:lnSpc>
              <a:buNone/>
            </a:pPr>
            <a:r>
              <a:rPr lang="en-US" sz="1558" b="1" dirty="0">
                <a:solidFill>
                  <a:srgbClr val="FF726D"/>
                </a:solidFill>
                <a:latin typeface="Inconsolata" pitchFamily="34" charset="0"/>
                <a:ea typeface="Inconsolata" pitchFamily="34" charset="-122"/>
                <a:cs typeface="Inconsolata" pitchFamily="34" charset="-120"/>
              </a:rPr>
              <a:t>Volatility Prediction</a:t>
            </a:r>
            <a:endParaRPr lang="en-US" sz="1558" dirty="0"/>
          </a:p>
        </p:txBody>
      </p:sp>
      <p:sp>
        <p:nvSpPr>
          <p:cNvPr id="12" name="Text 9"/>
          <p:cNvSpPr/>
          <p:nvPr/>
        </p:nvSpPr>
        <p:spPr>
          <a:xfrm>
            <a:off x="8840391" y="2225873"/>
            <a:ext cx="2248495" cy="1013460"/>
          </a:xfrm>
          <a:prstGeom prst="rect">
            <a:avLst/>
          </a:prstGeom>
          <a:noFill/>
          <a:ln/>
        </p:spPr>
        <p:txBody>
          <a:bodyPr wrap="square" rtlCol="0" anchor="t"/>
          <a:lstStyle/>
          <a:p>
            <a:pPr marL="0" indent="0">
              <a:lnSpc>
                <a:spcPts val="1994"/>
              </a:lnSpc>
              <a:buNone/>
            </a:pPr>
            <a:r>
              <a:rPr lang="en-US" sz="1246" dirty="0">
                <a:solidFill>
                  <a:srgbClr val="DAD1E6"/>
                </a:solidFill>
                <a:latin typeface="Fira Sans" pitchFamily="34" charset="0"/>
                <a:ea typeface="Fira Sans" pitchFamily="34" charset="-122"/>
                <a:cs typeface="Fira Sans" pitchFamily="34" charset="-120"/>
              </a:rPr>
              <a:t>Due to lack of proper scaling of volatility predictions at the end, the model threw away a potential 1000% gain.</a:t>
            </a:r>
            <a:endParaRPr lang="en-US" sz="1246" dirty="0"/>
          </a:p>
        </p:txBody>
      </p:sp>
      <p:pic>
        <p:nvPicPr>
          <p:cNvPr id="13" name="Image 1" descr="preencoded.png"/>
          <p:cNvPicPr>
            <a:picLocks noChangeAspect="1"/>
          </p:cNvPicPr>
          <p:nvPr/>
        </p:nvPicPr>
        <p:blipFill>
          <a:blip r:embed="rId4"/>
          <a:stretch>
            <a:fillRect/>
          </a:stretch>
        </p:blipFill>
        <p:spPr>
          <a:xfrm>
            <a:off x="3555683" y="4567118"/>
            <a:ext cx="7518916" cy="32305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2169557"/>
            <a:ext cx="817626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Final Approach: XGBoost Model</a:t>
            </a:r>
            <a:endParaRPr lang="en-US" sz="4374" dirty="0"/>
          </a:p>
        </p:txBody>
      </p:sp>
      <p:sp>
        <p:nvSpPr>
          <p:cNvPr id="7" name="Shape 4"/>
          <p:cNvSpPr/>
          <p:nvPr/>
        </p:nvSpPr>
        <p:spPr>
          <a:xfrm>
            <a:off x="2037993" y="3370778"/>
            <a:ext cx="499943" cy="499943"/>
          </a:xfrm>
          <a:prstGeom prst="roundRect">
            <a:avLst>
              <a:gd name="adj" fmla="val 13333"/>
            </a:avLst>
          </a:prstGeom>
          <a:solidFill>
            <a:srgbClr val="382748"/>
          </a:solidFill>
          <a:ln/>
        </p:spPr>
      </p:sp>
      <p:sp>
        <p:nvSpPr>
          <p:cNvPr id="8" name="Text 5"/>
          <p:cNvSpPr/>
          <p:nvPr/>
        </p:nvSpPr>
        <p:spPr>
          <a:xfrm>
            <a:off x="2204085" y="341245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6"/>
          <p:cNvSpPr/>
          <p:nvPr/>
        </p:nvSpPr>
        <p:spPr>
          <a:xfrm>
            <a:off x="2760107" y="3447098"/>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Strategy</a:t>
            </a:r>
            <a:endParaRPr lang="en-US" sz="2187" dirty="0"/>
          </a:p>
        </p:txBody>
      </p:sp>
      <p:sp>
        <p:nvSpPr>
          <p:cNvPr id="10" name="Text 7"/>
          <p:cNvSpPr/>
          <p:nvPr/>
        </p:nvSpPr>
        <p:spPr>
          <a:xfrm>
            <a:off x="2760107" y="3927515"/>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In our best and last attempt, we used the </a:t>
            </a:r>
            <a:r>
              <a:rPr lang="en-US" sz="1750" dirty="0" err="1">
                <a:solidFill>
                  <a:srgbClr val="DAD1E6"/>
                </a:solidFill>
                <a:latin typeface="Fira Sans" pitchFamily="34" charset="0"/>
                <a:ea typeface="Fira Sans" pitchFamily="34" charset="-122"/>
                <a:cs typeface="Fira Sans" pitchFamily="34" charset="-120"/>
              </a:rPr>
              <a:t>XGBoost</a:t>
            </a:r>
            <a:r>
              <a:rPr lang="en-US" sz="1750" dirty="0">
                <a:solidFill>
                  <a:srgbClr val="DAD1E6"/>
                </a:solidFill>
                <a:latin typeface="Fira Sans" pitchFamily="34" charset="0"/>
                <a:ea typeface="Fira Sans" pitchFamily="34" charset="-122"/>
                <a:cs typeface="Fira Sans" pitchFamily="34" charset="-120"/>
              </a:rPr>
              <a:t> model as a classifier. Using RSI as the sole feature, we used the </a:t>
            </a:r>
            <a:r>
              <a:rPr lang="en-US" sz="1750" dirty="0" err="1">
                <a:solidFill>
                  <a:srgbClr val="DAD1E6"/>
                </a:solidFill>
                <a:latin typeface="Fira Sans" pitchFamily="34" charset="0"/>
                <a:ea typeface="Fira Sans" pitchFamily="34" charset="-122"/>
                <a:cs typeface="Fira Sans" pitchFamily="34" charset="-120"/>
              </a:rPr>
              <a:t>XGBoost</a:t>
            </a:r>
            <a:r>
              <a:rPr lang="en-US" sz="1750" dirty="0">
                <a:solidFill>
                  <a:srgbClr val="DAD1E6"/>
                </a:solidFill>
                <a:latin typeface="Fira Sans" pitchFamily="34" charset="0"/>
                <a:ea typeface="Fira Sans" pitchFamily="34" charset="-122"/>
                <a:cs typeface="Fira Sans" pitchFamily="34" charset="-120"/>
              </a:rPr>
              <a:t> algorithm to classify and generate trading signals based on a moving average crossover strategy.</a:t>
            </a:r>
            <a:endParaRPr lang="en-US" sz="1750" dirty="0"/>
          </a:p>
        </p:txBody>
      </p:sp>
      <p:sp>
        <p:nvSpPr>
          <p:cNvPr id="11" name="Shape 8"/>
          <p:cNvSpPr/>
          <p:nvPr/>
        </p:nvSpPr>
        <p:spPr>
          <a:xfrm>
            <a:off x="7426285" y="3370778"/>
            <a:ext cx="499943" cy="499943"/>
          </a:xfrm>
          <a:prstGeom prst="roundRect">
            <a:avLst>
              <a:gd name="adj" fmla="val 13333"/>
            </a:avLst>
          </a:prstGeom>
          <a:solidFill>
            <a:srgbClr val="382748"/>
          </a:solidFill>
          <a:ln/>
        </p:spPr>
      </p:sp>
      <p:sp>
        <p:nvSpPr>
          <p:cNvPr id="12" name="Text 9"/>
          <p:cNvSpPr/>
          <p:nvPr/>
        </p:nvSpPr>
        <p:spPr>
          <a:xfrm>
            <a:off x="7592378" y="341245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3" name="Text 10"/>
          <p:cNvSpPr/>
          <p:nvPr/>
        </p:nvSpPr>
        <p:spPr>
          <a:xfrm>
            <a:off x="8148399" y="3447098"/>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Technicals</a:t>
            </a:r>
            <a:endParaRPr lang="en-US" sz="2187" dirty="0"/>
          </a:p>
        </p:txBody>
      </p:sp>
      <p:sp>
        <p:nvSpPr>
          <p:cNvPr id="14" name="Text 11"/>
          <p:cNvSpPr/>
          <p:nvPr/>
        </p:nvSpPr>
        <p:spPr>
          <a:xfrm>
            <a:off x="8148399" y="3927515"/>
            <a:ext cx="4444008"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Based on technical analysis we performed on the BTC/USDT price action during the given period, we established that the optimal time periods for the short-term and long-term moving averages was 24 and 59 days respectively.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553772" y="551736"/>
            <a:ext cx="4274820" cy="626507"/>
          </a:xfrm>
          <a:prstGeom prst="rect">
            <a:avLst/>
          </a:prstGeom>
          <a:noFill/>
          <a:ln/>
        </p:spPr>
        <p:txBody>
          <a:bodyPr wrap="none" rtlCol="0" anchor="t"/>
          <a:lstStyle/>
          <a:p>
            <a:pPr marL="0" indent="0">
              <a:lnSpc>
                <a:spcPts val="4933"/>
              </a:lnSpc>
              <a:buNone/>
            </a:pPr>
            <a:r>
              <a:rPr lang="en-US" sz="3946" b="1" dirty="0">
                <a:solidFill>
                  <a:srgbClr val="FF726D"/>
                </a:solidFill>
                <a:latin typeface="Inconsolata" pitchFamily="34" charset="0"/>
                <a:ea typeface="Inconsolata" pitchFamily="34" charset="-122"/>
                <a:cs typeface="Inconsolata" pitchFamily="34" charset="-120"/>
              </a:rPr>
              <a:t>How Does it Work?</a:t>
            </a:r>
            <a:endParaRPr lang="en-US" sz="3946" dirty="0"/>
          </a:p>
        </p:txBody>
      </p:sp>
      <p:sp>
        <p:nvSpPr>
          <p:cNvPr id="7" name="Shape 4"/>
          <p:cNvSpPr/>
          <p:nvPr/>
        </p:nvSpPr>
        <p:spPr>
          <a:xfrm>
            <a:off x="2841903" y="1478875"/>
            <a:ext cx="25003" cy="6198989"/>
          </a:xfrm>
          <a:prstGeom prst="rect">
            <a:avLst/>
          </a:prstGeom>
          <a:solidFill>
            <a:srgbClr val="FF6680"/>
          </a:solidFill>
          <a:ln/>
        </p:spPr>
      </p:sp>
      <p:sp>
        <p:nvSpPr>
          <p:cNvPr id="8" name="Shape 5"/>
          <p:cNvSpPr/>
          <p:nvPr/>
        </p:nvSpPr>
        <p:spPr>
          <a:xfrm>
            <a:off x="3079909" y="1848445"/>
            <a:ext cx="701635" cy="25003"/>
          </a:xfrm>
          <a:prstGeom prst="rect">
            <a:avLst/>
          </a:prstGeom>
          <a:solidFill>
            <a:srgbClr val="FF6680"/>
          </a:solidFill>
          <a:ln/>
        </p:spPr>
      </p:sp>
      <p:sp>
        <p:nvSpPr>
          <p:cNvPr id="9" name="Shape 6"/>
          <p:cNvSpPr/>
          <p:nvPr/>
        </p:nvSpPr>
        <p:spPr>
          <a:xfrm>
            <a:off x="2628900" y="1635443"/>
            <a:ext cx="451009" cy="451009"/>
          </a:xfrm>
          <a:prstGeom prst="roundRect">
            <a:avLst>
              <a:gd name="adj" fmla="val 13335"/>
            </a:avLst>
          </a:prstGeom>
          <a:solidFill>
            <a:srgbClr val="382748"/>
          </a:solidFill>
          <a:ln/>
        </p:spPr>
      </p:sp>
      <p:sp>
        <p:nvSpPr>
          <p:cNvPr id="10" name="Text 7"/>
          <p:cNvSpPr/>
          <p:nvPr/>
        </p:nvSpPr>
        <p:spPr>
          <a:xfrm>
            <a:off x="2778204" y="1672947"/>
            <a:ext cx="152400" cy="375880"/>
          </a:xfrm>
          <a:prstGeom prst="rect">
            <a:avLst/>
          </a:prstGeom>
          <a:noFill/>
          <a:ln/>
        </p:spPr>
        <p:txBody>
          <a:bodyPr wrap="none" rtlCol="0" anchor="t"/>
          <a:lstStyle/>
          <a:p>
            <a:pPr marL="0" indent="0" algn="ctr">
              <a:lnSpc>
                <a:spcPts val="2960"/>
              </a:lnSpc>
              <a:buNone/>
            </a:pPr>
            <a:r>
              <a:rPr lang="en-US" sz="2368" b="1" dirty="0">
                <a:solidFill>
                  <a:srgbClr val="FF726D"/>
                </a:solidFill>
                <a:latin typeface="Inconsolata" pitchFamily="34" charset="0"/>
                <a:ea typeface="Inconsolata" pitchFamily="34" charset="-122"/>
                <a:cs typeface="Inconsolata" pitchFamily="34" charset="-120"/>
              </a:rPr>
              <a:t>1</a:t>
            </a:r>
            <a:endParaRPr lang="en-US" sz="2368" dirty="0"/>
          </a:p>
        </p:txBody>
      </p:sp>
      <p:sp>
        <p:nvSpPr>
          <p:cNvPr id="11" name="Text 8"/>
          <p:cNvSpPr/>
          <p:nvPr/>
        </p:nvSpPr>
        <p:spPr>
          <a:xfrm>
            <a:off x="3957042" y="1679258"/>
            <a:ext cx="2202180" cy="313253"/>
          </a:xfrm>
          <a:prstGeom prst="rect">
            <a:avLst/>
          </a:prstGeom>
          <a:noFill/>
          <a:ln/>
        </p:spPr>
        <p:txBody>
          <a:bodyPr wrap="none" rtlCol="0" anchor="t"/>
          <a:lstStyle/>
          <a:p>
            <a:pPr marL="0" indent="0" algn="l">
              <a:lnSpc>
                <a:spcPts val="2467"/>
              </a:lnSpc>
              <a:buNone/>
            </a:pPr>
            <a:r>
              <a:rPr lang="en-US" sz="1973" b="1" dirty="0">
                <a:solidFill>
                  <a:srgbClr val="FF726D"/>
                </a:solidFill>
                <a:latin typeface="Inconsolata" pitchFamily="34" charset="0"/>
                <a:ea typeface="Inconsolata" pitchFamily="34" charset="-122"/>
                <a:cs typeface="Inconsolata" pitchFamily="34" charset="-120"/>
              </a:rPr>
              <a:t>Signal Generation</a:t>
            </a:r>
            <a:endParaRPr lang="en-US" sz="1973" dirty="0"/>
          </a:p>
        </p:txBody>
      </p:sp>
      <p:sp>
        <p:nvSpPr>
          <p:cNvPr id="12" name="Text 9"/>
          <p:cNvSpPr/>
          <p:nvPr/>
        </p:nvSpPr>
        <p:spPr>
          <a:xfrm>
            <a:off x="3957042" y="2112764"/>
            <a:ext cx="8119467" cy="320754"/>
          </a:xfrm>
          <a:prstGeom prst="rect">
            <a:avLst/>
          </a:prstGeom>
          <a:noFill/>
          <a:ln/>
        </p:spPr>
        <p:txBody>
          <a:bodyPr wrap="none" rtlCol="0" anchor="t"/>
          <a:lstStyle/>
          <a:p>
            <a:pPr marL="0" indent="0" algn="l">
              <a:lnSpc>
                <a:spcPts val="2526"/>
              </a:lnSpc>
              <a:buNone/>
            </a:pPr>
            <a:r>
              <a:rPr lang="en-US" sz="1579" dirty="0">
                <a:solidFill>
                  <a:srgbClr val="DAD1E6"/>
                </a:solidFill>
                <a:latin typeface="Fira Sans" pitchFamily="34" charset="0"/>
                <a:ea typeface="Fira Sans" pitchFamily="34" charset="-122"/>
                <a:cs typeface="Fira Sans" pitchFamily="34" charset="-120"/>
              </a:rPr>
              <a:t>First, we generate buy and sell signals based purely on a moving average strategy.</a:t>
            </a:r>
            <a:endParaRPr lang="en-US" sz="1579" dirty="0"/>
          </a:p>
        </p:txBody>
      </p:sp>
      <p:sp>
        <p:nvSpPr>
          <p:cNvPr id="13" name="Text 10"/>
          <p:cNvSpPr/>
          <p:nvPr/>
        </p:nvSpPr>
        <p:spPr>
          <a:xfrm>
            <a:off x="3957042" y="2553772"/>
            <a:ext cx="9328652" cy="641509"/>
          </a:xfrm>
          <a:prstGeom prst="rect">
            <a:avLst/>
          </a:prstGeom>
          <a:noFill/>
          <a:ln/>
        </p:spPr>
        <p:txBody>
          <a:bodyPr wrap="square" rtlCol="0" anchor="t"/>
          <a:lstStyle/>
          <a:p>
            <a:pPr marL="0" indent="0" algn="l">
              <a:lnSpc>
                <a:spcPts val="2526"/>
              </a:lnSpc>
              <a:buNone/>
            </a:pPr>
            <a:r>
              <a:rPr lang="en-US" sz="1579" dirty="0">
                <a:solidFill>
                  <a:srgbClr val="DAD1E6"/>
                </a:solidFill>
                <a:latin typeface="Fira Sans" pitchFamily="34" charset="0"/>
                <a:ea typeface="Fira Sans" pitchFamily="34" charset="-122"/>
                <a:cs typeface="Fira Sans" pitchFamily="34" charset="-120"/>
              </a:rPr>
              <a:t>A buy signal was signified by the 24-day moving average crossing over the 59-day moving average, and the sell signal was signified by the reverse.</a:t>
            </a:r>
            <a:endParaRPr lang="en-US" sz="1579" dirty="0"/>
          </a:p>
        </p:txBody>
      </p:sp>
      <p:sp>
        <p:nvSpPr>
          <p:cNvPr id="14" name="Shape 11"/>
          <p:cNvSpPr/>
          <p:nvPr/>
        </p:nvSpPr>
        <p:spPr>
          <a:xfrm>
            <a:off x="3079909" y="3965615"/>
            <a:ext cx="701635" cy="25003"/>
          </a:xfrm>
          <a:prstGeom prst="rect">
            <a:avLst/>
          </a:prstGeom>
          <a:solidFill>
            <a:srgbClr val="FF6680"/>
          </a:solidFill>
          <a:ln/>
        </p:spPr>
      </p:sp>
      <p:sp>
        <p:nvSpPr>
          <p:cNvPr id="15" name="Shape 12"/>
          <p:cNvSpPr/>
          <p:nvPr/>
        </p:nvSpPr>
        <p:spPr>
          <a:xfrm>
            <a:off x="2628900" y="3752612"/>
            <a:ext cx="451009" cy="451009"/>
          </a:xfrm>
          <a:prstGeom prst="roundRect">
            <a:avLst>
              <a:gd name="adj" fmla="val 13335"/>
            </a:avLst>
          </a:prstGeom>
          <a:solidFill>
            <a:srgbClr val="382748"/>
          </a:solidFill>
          <a:ln/>
        </p:spPr>
      </p:sp>
      <p:sp>
        <p:nvSpPr>
          <p:cNvPr id="16" name="Text 13"/>
          <p:cNvSpPr/>
          <p:nvPr/>
        </p:nvSpPr>
        <p:spPr>
          <a:xfrm>
            <a:off x="2778204" y="3790117"/>
            <a:ext cx="152400" cy="375880"/>
          </a:xfrm>
          <a:prstGeom prst="rect">
            <a:avLst/>
          </a:prstGeom>
          <a:noFill/>
          <a:ln/>
        </p:spPr>
        <p:txBody>
          <a:bodyPr wrap="none" rtlCol="0" anchor="t"/>
          <a:lstStyle/>
          <a:p>
            <a:pPr marL="0" indent="0" algn="ctr">
              <a:lnSpc>
                <a:spcPts val="2960"/>
              </a:lnSpc>
              <a:buNone/>
            </a:pPr>
            <a:r>
              <a:rPr lang="en-US" sz="2368" b="1" dirty="0">
                <a:solidFill>
                  <a:srgbClr val="FF726D"/>
                </a:solidFill>
                <a:latin typeface="Inconsolata" pitchFamily="34" charset="0"/>
                <a:ea typeface="Inconsolata" pitchFamily="34" charset="-122"/>
                <a:cs typeface="Inconsolata" pitchFamily="34" charset="-120"/>
              </a:rPr>
              <a:t>2</a:t>
            </a:r>
            <a:endParaRPr lang="en-US" sz="2368" dirty="0"/>
          </a:p>
        </p:txBody>
      </p:sp>
      <p:sp>
        <p:nvSpPr>
          <p:cNvPr id="17" name="Text 14"/>
          <p:cNvSpPr/>
          <p:nvPr/>
        </p:nvSpPr>
        <p:spPr>
          <a:xfrm>
            <a:off x="3957042" y="3796427"/>
            <a:ext cx="2004774" cy="313253"/>
          </a:xfrm>
          <a:prstGeom prst="rect">
            <a:avLst/>
          </a:prstGeom>
          <a:noFill/>
          <a:ln/>
        </p:spPr>
        <p:txBody>
          <a:bodyPr wrap="none" rtlCol="0" anchor="t"/>
          <a:lstStyle/>
          <a:p>
            <a:pPr marL="0" indent="0" algn="l">
              <a:lnSpc>
                <a:spcPts val="2467"/>
              </a:lnSpc>
              <a:buNone/>
            </a:pPr>
            <a:r>
              <a:rPr lang="en-US" sz="1973" b="1" dirty="0">
                <a:solidFill>
                  <a:srgbClr val="FF726D"/>
                </a:solidFill>
                <a:latin typeface="Inconsolata" pitchFamily="34" charset="0"/>
                <a:ea typeface="Inconsolata" pitchFamily="34" charset="-122"/>
                <a:cs typeface="Inconsolata" pitchFamily="34" charset="-120"/>
              </a:rPr>
              <a:t>Model Training</a:t>
            </a:r>
            <a:endParaRPr lang="en-US" sz="1973" dirty="0"/>
          </a:p>
        </p:txBody>
      </p:sp>
      <p:sp>
        <p:nvSpPr>
          <p:cNvPr id="18" name="Text 15"/>
          <p:cNvSpPr/>
          <p:nvPr/>
        </p:nvSpPr>
        <p:spPr>
          <a:xfrm>
            <a:off x="3957042" y="4229933"/>
            <a:ext cx="9454256" cy="962263"/>
          </a:xfrm>
          <a:prstGeom prst="rect">
            <a:avLst/>
          </a:prstGeom>
          <a:noFill/>
          <a:ln/>
        </p:spPr>
        <p:txBody>
          <a:bodyPr wrap="square" rtlCol="0" anchor="t"/>
          <a:lstStyle/>
          <a:p>
            <a:pPr marL="0" indent="0" algn="l">
              <a:lnSpc>
                <a:spcPts val="2526"/>
              </a:lnSpc>
              <a:buNone/>
            </a:pPr>
            <a:r>
              <a:rPr lang="en-US" sz="1579" dirty="0">
                <a:solidFill>
                  <a:srgbClr val="DAD1E6"/>
                </a:solidFill>
                <a:latin typeface="Courier New" panose="02070309020205020404" pitchFamily="49" charset="0"/>
                <a:ea typeface="Fira Sans" pitchFamily="34" charset="-122"/>
                <a:cs typeface="Courier New" panose="02070309020205020404" pitchFamily="49" charset="0"/>
              </a:rPr>
              <a:t>sklearn</a:t>
            </a:r>
            <a:r>
              <a:rPr lang="en-US" sz="1579" dirty="0">
                <a:solidFill>
                  <a:srgbClr val="DAD1E6"/>
                </a:solidFill>
                <a:latin typeface="Fira Sans" pitchFamily="34" charset="0"/>
                <a:ea typeface="Fira Sans" pitchFamily="34" charset="-122"/>
                <a:cs typeface="Fira Sans" pitchFamily="34" charset="-120"/>
              </a:rPr>
              <a:t>’s SimpleImputer was used to handle missing values in the moving average columns (using calculated means). The completed dataset was then fed into the XGBoost machine learning model for training. </a:t>
            </a:r>
            <a:endParaRPr lang="en-US" sz="1579" dirty="0"/>
          </a:p>
        </p:txBody>
      </p:sp>
      <p:sp>
        <p:nvSpPr>
          <p:cNvPr id="22" name="Text 16">
            <a:extLst>
              <a:ext uri="{FF2B5EF4-FFF2-40B4-BE49-F238E27FC236}">
                <a16:creationId xmlns:a16="http://schemas.microsoft.com/office/drawing/2014/main" id="{DFE52105-2390-EB1E-7AC5-34B1B5EC5894}"/>
              </a:ext>
            </a:extLst>
          </p:cNvPr>
          <p:cNvSpPr/>
          <p:nvPr/>
        </p:nvSpPr>
        <p:spPr>
          <a:xfrm>
            <a:off x="3957042" y="5312450"/>
            <a:ext cx="9683654" cy="641509"/>
          </a:xfrm>
          <a:prstGeom prst="rect">
            <a:avLst/>
          </a:prstGeom>
          <a:noFill/>
          <a:ln/>
        </p:spPr>
        <p:txBody>
          <a:bodyPr wrap="square" rtlCol="0" anchor="t"/>
          <a:lstStyle/>
          <a:p>
            <a:pPr>
              <a:lnSpc>
                <a:spcPts val="2526"/>
              </a:lnSpc>
            </a:pPr>
            <a:r>
              <a:rPr lang="en-US" sz="1579" dirty="0">
                <a:solidFill>
                  <a:srgbClr val="DAD1E6"/>
                </a:solidFill>
                <a:latin typeface="Fira Sans" pitchFamily="34" charset="0"/>
              </a:rPr>
              <a:t>The model was trained with Relative Strength Index (RSI) as a feature, calculated over  14-day period.</a:t>
            </a:r>
          </a:p>
        </p:txBody>
      </p:sp>
      <p:sp>
        <p:nvSpPr>
          <p:cNvPr id="23" name="Text 17">
            <a:extLst>
              <a:ext uri="{FF2B5EF4-FFF2-40B4-BE49-F238E27FC236}">
                <a16:creationId xmlns:a16="http://schemas.microsoft.com/office/drawing/2014/main" id="{3FB4D5F8-9A20-6477-72BF-46DDAFEDD049}"/>
              </a:ext>
            </a:extLst>
          </p:cNvPr>
          <p:cNvSpPr/>
          <p:nvPr/>
        </p:nvSpPr>
        <p:spPr>
          <a:xfrm>
            <a:off x="3957041" y="5753455"/>
            <a:ext cx="9303649" cy="641509"/>
          </a:xfrm>
          <a:prstGeom prst="rect">
            <a:avLst/>
          </a:prstGeom>
          <a:noFill/>
          <a:ln/>
        </p:spPr>
        <p:txBody>
          <a:bodyPr wrap="square" rtlCol="0" anchor="t"/>
          <a:lstStyle/>
          <a:p>
            <a:pPr marL="0" indent="0" algn="l">
              <a:lnSpc>
                <a:spcPts val="2526"/>
              </a:lnSpc>
              <a:buNone/>
            </a:pPr>
            <a:r>
              <a:rPr lang="en-US" sz="1579" dirty="0">
                <a:solidFill>
                  <a:srgbClr val="DAD1E6"/>
                </a:solidFill>
                <a:latin typeface="Fira Sans" pitchFamily="34" charset="0"/>
                <a:ea typeface="Fira Sans" pitchFamily="34" charset="-122"/>
                <a:cs typeface="Fira Sans" pitchFamily="34" charset="-120"/>
              </a:rPr>
              <a:t>To make our prone to overfitting, we decreased the test size of the training data we fed into the model.</a:t>
            </a:r>
            <a:endParaRPr lang="en-US" sz="1579" dirty="0"/>
          </a:p>
        </p:txBody>
      </p:sp>
      <p:sp>
        <p:nvSpPr>
          <p:cNvPr id="24" name="Text 18">
            <a:extLst>
              <a:ext uri="{FF2B5EF4-FFF2-40B4-BE49-F238E27FC236}">
                <a16:creationId xmlns:a16="http://schemas.microsoft.com/office/drawing/2014/main" id="{BCB9EB1D-C9AB-EAEA-5385-05877C5C5F1F}"/>
              </a:ext>
            </a:extLst>
          </p:cNvPr>
          <p:cNvSpPr/>
          <p:nvPr/>
        </p:nvSpPr>
        <p:spPr>
          <a:xfrm>
            <a:off x="3957040" y="6515218"/>
            <a:ext cx="9328654" cy="641509"/>
          </a:xfrm>
          <a:prstGeom prst="rect">
            <a:avLst/>
          </a:prstGeom>
          <a:noFill/>
          <a:ln/>
        </p:spPr>
        <p:txBody>
          <a:bodyPr wrap="square" rtlCol="0" anchor="t"/>
          <a:lstStyle/>
          <a:p>
            <a:pPr marL="0" indent="0" algn="l">
              <a:lnSpc>
                <a:spcPts val="2526"/>
              </a:lnSpc>
              <a:buNone/>
            </a:pPr>
            <a:r>
              <a:rPr lang="en-US" sz="1579" dirty="0">
                <a:solidFill>
                  <a:srgbClr val="DAD1E6"/>
                </a:solidFill>
                <a:latin typeface="Fira Sans" pitchFamily="34" charset="0"/>
                <a:ea typeface="Fira Sans" pitchFamily="34" charset="-122"/>
                <a:cs typeface="Fira Sans" pitchFamily="34" charset="-120"/>
              </a:rPr>
              <a:t>In the light of outlier data, we increased the number of estimators slightly to account for more feature permutations, and decreased the learning rate to further generalize the algorithm. This also helped us avoid missing a potential optimal solution.</a:t>
            </a:r>
            <a:endParaRPr lang="en-US" sz="157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9158526"/>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9158526"/>
          </a:xfrm>
          <a:prstGeom prst="rect">
            <a:avLst/>
          </a:prstGeom>
        </p:spPr>
      </p:pic>
      <p:sp>
        <p:nvSpPr>
          <p:cNvPr id="5" name="Shape 2"/>
          <p:cNvSpPr/>
          <p:nvPr/>
        </p:nvSpPr>
        <p:spPr>
          <a:xfrm>
            <a:off x="0" y="-1"/>
            <a:ext cx="14630400" cy="9158526"/>
          </a:xfrm>
          <a:prstGeom prst="rect">
            <a:avLst/>
          </a:prstGeom>
          <a:solidFill>
            <a:srgbClr val="241631">
              <a:alpha val="80000"/>
            </a:srgbClr>
          </a:solidFill>
          <a:ln/>
        </p:spPr>
        <p:txBody>
          <a:bodyPr/>
          <a:lstStyle/>
          <a:p>
            <a:endParaRPr lang="en-IN" dirty="0"/>
          </a:p>
        </p:txBody>
      </p:sp>
      <p:sp>
        <p:nvSpPr>
          <p:cNvPr id="6" name="Text 3"/>
          <p:cNvSpPr/>
          <p:nvPr/>
        </p:nvSpPr>
        <p:spPr>
          <a:xfrm>
            <a:off x="0" y="1"/>
            <a:ext cx="14630400" cy="10633934"/>
          </a:xfrm>
          <a:prstGeom prst="rect">
            <a:avLst/>
          </a:prstGeom>
          <a:noFill/>
          <a:ln/>
        </p:spPr>
        <p:txBody>
          <a:bodyPr wrap="none" rtlCol="0" anchor="t"/>
          <a:lstStyle/>
          <a:p>
            <a:pPr marL="0" indent="0" algn="ctr">
              <a:lnSpc>
                <a:spcPts val="3827"/>
              </a:lnSpc>
              <a:buNone/>
            </a:pPr>
            <a:endParaRPr lang="en-US" sz="9600" b="1" dirty="0">
              <a:solidFill>
                <a:srgbClr val="FF726D"/>
              </a:solidFill>
              <a:latin typeface="Inconsolata" pitchFamily="34" charset="0"/>
              <a:ea typeface="Inconsolata" pitchFamily="34" charset="-122"/>
              <a:cs typeface="Inconsolata" pitchFamily="34" charset="-120"/>
            </a:endParaRPr>
          </a:p>
          <a:p>
            <a:pPr marL="0" indent="0" algn="ctr">
              <a:lnSpc>
                <a:spcPts val="3827"/>
              </a:lnSpc>
              <a:buNone/>
            </a:pPr>
            <a:endParaRPr lang="en-US" sz="9600" b="1" dirty="0">
              <a:solidFill>
                <a:srgbClr val="FF726D"/>
              </a:solidFill>
              <a:latin typeface="Inconsolata" pitchFamily="34" charset="0"/>
              <a:ea typeface="Inconsolata" pitchFamily="34" charset="-122"/>
              <a:cs typeface="Inconsolata" pitchFamily="34" charset="-120"/>
            </a:endParaRPr>
          </a:p>
          <a:p>
            <a:pPr marL="0" indent="0" algn="ctr">
              <a:lnSpc>
                <a:spcPts val="3827"/>
              </a:lnSpc>
              <a:buNone/>
            </a:pPr>
            <a:endParaRPr lang="en-US" sz="9600" b="1" dirty="0">
              <a:solidFill>
                <a:srgbClr val="FF726D"/>
              </a:solidFill>
              <a:latin typeface="Inconsolata" pitchFamily="34" charset="0"/>
              <a:ea typeface="Inconsolata" pitchFamily="34" charset="-122"/>
              <a:cs typeface="Inconsolata" pitchFamily="34" charset="-120"/>
            </a:endParaRPr>
          </a:p>
          <a:p>
            <a:pPr marL="0" indent="0" algn="ctr">
              <a:lnSpc>
                <a:spcPts val="3827"/>
              </a:lnSpc>
              <a:buNone/>
            </a:pPr>
            <a:endParaRPr lang="en-US" sz="9600" b="1" dirty="0">
              <a:solidFill>
                <a:srgbClr val="FF726D"/>
              </a:solidFill>
              <a:latin typeface="Inconsolata" pitchFamily="34" charset="0"/>
              <a:ea typeface="Inconsolata" pitchFamily="34" charset="-122"/>
              <a:cs typeface="Inconsolata" pitchFamily="34" charset="-120"/>
            </a:endParaRPr>
          </a:p>
          <a:p>
            <a:pPr marL="0" indent="0" algn="ctr">
              <a:lnSpc>
                <a:spcPts val="3827"/>
              </a:lnSpc>
              <a:buNone/>
            </a:pPr>
            <a:endParaRPr lang="en-US" sz="9600" b="1" dirty="0">
              <a:solidFill>
                <a:srgbClr val="FF726D"/>
              </a:solidFill>
              <a:latin typeface="Inconsolata" pitchFamily="34" charset="0"/>
              <a:ea typeface="Inconsolata" pitchFamily="34" charset="-122"/>
              <a:cs typeface="Inconsolata" pitchFamily="34" charset="-120"/>
            </a:endParaRPr>
          </a:p>
          <a:p>
            <a:pPr marL="0" indent="0" algn="ctr">
              <a:lnSpc>
                <a:spcPts val="3827"/>
              </a:lnSpc>
              <a:buNone/>
            </a:pPr>
            <a:endParaRPr lang="en-US" sz="9600" b="1" dirty="0">
              <a:solidFill>
                <a:srgbClr val="FF726D"/>
              </a:solidFill>
              <a:latin typeface="Inconsolata" pitchFamily="34" charset="0"/>
              <a:ea typeface="Inconsolata" pitchFamily="34" charset="-122"/>
              <a:cs typeface="Inconsolata" pitchFamily="34" charset="-120"/>
            </a:endParaRPr>
          </a:p>
          <a:p>
            <a:pPr marL="0" indent="0" algn="ctr">
              <a:lnSpc>
                <a:spcPts val="3827"/>
              </a:lnSpc>
              <a:buNone/>
            </a:pPr>
            <a:endParaRPr lang="en-US" sz="9600" b="1" dirty="0">
              <a:solidFill>
                <a:srgbClr val="FF726D"/>
              </a:solidFill>
              <a:latin typeface="Inconsolata" pitchFamily="34" charset="0"/>
              <a:ea typeface="Inconsolata" pitchFamily="34" charset="-122"/>
              <a:cs typeface="Inconsolata" pitchFamily="34" charset="-120"/>
            </a:endParaRPr>
          </a:p>
          <a:p>
            <a:pPr marL="0" indent="0" algn="ctr">
              <a:lnSpc>
                <a:spcPts val="3827"/>
              </a:lnSpc>
              <a:buNone/>
            </a:pPr>
            <a:endParaRPr lang="en-US" sz="9600" b="1" dirty="0">
              <a:solidFill>
                <a:srgbClr val="FF726D"/>
              </a:solidFill>
              <a:latin typeface="Inconsolata" pitchFamily="34" charset="0"/>
              <a:ea typeface="Inconsolata" pitchFamily="34" charset="-122"/>
              <a:cs typeface="Inconsolata" pitchFamily="34" charset="-120"/>
            </a:endParaRPr>
          </a:p>
          <a:p>
            <a:pPr marL="0" indent="0" algn="ctr">
              <a:lnSpc>
                <a:spcPts val="3827"/>
              </a:lnSpc>
              <a:buNone/>
            </a:pPr>
            <a:r>
              <a:rPr lang="en-US" sz="9600" b="1" dirty="0">
                <a:solidFill>
                  <a:srgbClr val="FF726D"/>
                </a:solidFill>
                <a:latin typeface="Inconsolata" pitchFamily="34" charset="0"/>
                <a:ea typeface="Inconsolata" pitchFamily="34" charset="-122"/>
                <a:cs typeface="Inconsolata" pitchFamily="34" charset="-120"/>
              </a:rPr>
              <a:t>The Results.</a:t>
            </a:r>
            <a:endParaRPr lang="en-US" sz="9600" dirty="0"/>
          </a:p>
        </p:txBody>
      </p:sp>
    </p:spTree>
    <p:extLst>
      <p:ext uri="{BB962C8B-B14F-4D97-AF65-F5344CB8AC3E}">
        <p14:creationId xmlns:p14="http://schemas.microsoft.com/office/powerpoint/2010/main" val="261854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9158526"/>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9158526"/>
          </a:xfrm>
          <a:prstGeom prst="rect">
            <a:avLst/>
          </a:prstGeom>
        </p:spPr>
      </p:pic>
      <p:sp>
        <p:nvSpPr>
          <p:cNvPr id="5" name="Shape 2"/>
          <p:cNvSpPr/>
          <p:nvPr/>
        </p:nvSpPr>
        <p:spPr>
          <a:xfrm>
            <a:off x="0" y="0"/>
            <a:ext cx="14630400" cy="9158526"/>
          </a:xfrm>
          <a:prstGeom prst="rect">
            <a:avLst/>
          </a:prstGeom>
          <a:solidFill>
            <a:srgbClr val="241631">
              <a:alpha val="80000"/>
            </a:srgbClr>
          </a:solidFill>
          <a:ln/>
        </p:spPr>
        <p:txBody>
          <a:bodyPr/>
          <a:lstStyle/>
          <a:p>
            <a:endParaRPr lang="en-IN" dirty="0"/>
          </a:p>
        </p:txBody>
      </p:sp>
      <p:sp>
        <p:nvSpPr>
          <p:cNvPr id="6" name="Text 3"/>
          <p:cNvSpPr/>
          <p:nvPr/>
        </p:nvSpPr>
        <p:spPr>
          <a:xfrm>
            <a:off x="3621167" y="427673"/>
            <a:ext cx="3110746" cy="486013"/>
          </a:xfrm>
          <a:prstGeom prst="rect">
            <a:avLst/>
          </a:prstGeom>
          <a:noFill/>
          <a:ln/>
        </p:spPr>
        <p:txBody>
          <a:bodyPr wrap="none" rtlCol="0" anchor="t"/>
          <a:lstStyle/>
          <a:p>
            <a:pPr marL="0" indent="0">
              <a:lnSpc>
                <a:spcPts val="3827"/>
              </a:lnSpc>
              <a:buNone/>
            </a:pPr>
            <a:r>
              <a:rPr lang="en-US" sz="3062" b="1" dirty="0">
                <a:solidFill>
                  <a:srgbClr val="FF726D"/>
                </a:solidFill>
                <a:latin typeface="Inconsolata" pitchFamily="34" charset="0"/>
                <a:ea typeface="Inconsolata" pitchFamily="34" charset="-122"/>
                <a:cs typeface="Inconsolata" pitchFamily="34" charset="-120"/>
              </a:rPr>
              <a:t>Here we go.</a:t>
            </a:r>
            <a:endParaRPr lang="en-US" sz="3062" dirty="0"/>
          </a:p>
        </p:txBody>
      </p:sp>
      <p:pic>
        <p:nvPicPr>
          <p:cNvPr id="7" name="Image 1" descr="preencoded.png"/>
          <p:cNvPicPr>
            <a:picLocks noChangeAspect="1"/>
          </p:cNvPicPr>
          <p:nvPr/>
        </p:nvPicPr>
        <p:blipFill>
          <a:blip r:embed="rId4"/>
          <a:stretch>
            <a:fillRect/>
          </a:stretch>
        </p:blipFill>
        <p:spPr>
          <a:xfrm>
            <a:off x="3621167" y="1146929"/>
            <a:ext cx="2462689" cy="622102"/>
          </a:xfrm>
          <a:prstGeom prst="rect">
            <a:avLst/>
          </a:prstGeom>
        </p:spPr>
      </p:pic>
      <p:sp>
        <p:nvSpPr>
          <p:cNvPr id="8" name="Text 4"/>
          <p:cNvSpPr/>
          <p:nvPr/>
        </p:nvSpPr>
        <p:spPr>
          <a:xfrm>
            <a:off x="3776662" y="2002274"/>
            <a:ext cx="1555313" cy="243007"/>
          </a:xfrm>
          <a:prstGeom prst="rect">
            <a:avLst/>
          </a:prstGeom>
          <a:noFill/>
          <a:ln/>
        </p:spPr>
        <p:txBody>
          <a:bodyPr wrap="none" rtlCol="0" anchor="t"/>
          <a:lstStyle/>
          <a:p>
            <a:pPr marL="0" indent="0" algn="l">
              <a:lnSpc>
                <a:spcPts val="1914"/>
              </a:lnSpc>
              <a:buNone/>
            </a:pPr>
            <a:r>
              <a:rPr lang="en-US" b="1" dirty="0">
                <a:solidFill>
                  <a:srgbClr val="FF726D"/>
                </a:solidFill>
                <a:latin typeface="Inconsolata" pitchFamily="34" charset="0"/>
                <a:ea typeface="Inconsolata" pitchFamily="34" charset="-122"/>
                <a:cs typeface="Inconsolata" pitchFamily="34" charset="-120"/>
              </a:rPr>
              <a:t>Net Profit</a:t>
            </a:r>
            <a:endParaRPr lang="en-US" dirty="0"/>
          </a:p>
        </p:txBody>
      </p:sp>
      <p:sp>
        <p:nvSpPr>
          <p:cNvPr id="9" name="Text 5"/>
          <p:cNvSpPr/>
          <p:nvPr/>
        </p:nvSpPr>
        <p:spPr>
          <a:xfrm>
            <a:off x="3776662" y="2338507"/>
            <a:ext cx="2151698" cy="248722"/>
          </a:xfrm>
          <a:prstGeom prst="rect">
            <a:avLst/>
          </a:prstGeom>
          <a:noFill/>
          <a:ln/>
        </p:spPr>
        <p:txBody>
          <a:bodyPr wrap="none" rtlCol="0" anchor="t"/>
          <a:lstStyle/>
          <a:p>
            <a:pPr marL="0" indent="0" algn="l">
              <a:lnSpc>
                <a:spcPts val="1960"/>
              </a:lnSpc>
              <a:buNone/>
            </a:pPr>
            <a:r>
              <a:rPr lang="en-US" dirty="0">
                <a:solidFill>
                  <a:srgbClr val="DAD1E6"/>
                </a:solidFill>
                <a:latin typeface="Fira Sans" pitchFamily="34" charset="0"/>
                <a:ea typeface="Fira Sans" pitchFamily="34" charset="-122"/>
                <a:cs typeface="Fira Sans" pitchFamily="34" charset="-120"/>
              </a:rPr>
              <a:t>63,663.02%</a:t>
            </a:r>
            <a:endParaRPr lang="en-US" dirty="0"/>
          </a:p>
        </p:txBody>
      </p:sp>
      <p:pic>
        <p:nvPicPr>
          <p:cNvPr id="10" name="Image 2" descr="preencoded.png"/>
          <p:cNvPicPr>
            <a:picLocks noChangeAspect="1"/>
          </p:cNvPicPr>
          <p:nvPr/>
        </p:nvPicPr>
        <p:blipFill>
          <a:blip r:embed="rId5"/>
          <a:stretch>
            <a:fillRect/>
          </a:stretch>
        </p:blipFill>
        <p:spPr>
          <a:xfrm>
            <a:off x="6083856" y="1146929"/>
            <a:ext cx="2462689" cy="622102"/>
          </a:xfrm>
          <a:prstGeom prst="rect">
            <a:avLst/>
          </a:prstGeom>
        </p:spPr>
      </p:pic>
      <p:sp>
        <p:nvSpPr>
          <p:cNvPr id="11" name="Text 6"/>
          <p:cNvSpPr/>
          <p:nvPr/>
        </p:nvSpPr>
        <p:spPr>
          <a:xfrm>
            <a:off x="6239351" y="2002274"/>
            <a:ext cx="1882140" cy="243007"/>
          </a:xfrm>
          <a:prstGeom prst="rect">
            <a:avLst/>
          </a:prstGeom>
          <a:noFill/>
          <a:ln/>
        </p:spPr>
        <p:txBody>
          <a:bodyPr wrap="none" rtlCol="0" anchor="t"/>
          <a:lstStyle/>
          <a:p>
            <a:pPr marL="0" indent="0" algn="l">
              <a:lnSpc>
                <a:spcPts val="1914"/>
              </a:lnSpc>
              <a:buNone/>
            </a:pPr>
            <a:r>
              <a:rPr lang="en-US" b="1" dirty="0">
                <a:solidFill>
                  <a:srgbClr val="FF726D"/>
                </a:solidFill>
                <a:latin typeface="Inconsolata" pitchFamily="34" charset="0"/>
                <a:ea typeface="Inconsolata" pitchFamily="34" charset="-122"/>
                <a:cs typeface="Inconsolata" pitchFamily="34" charset="-120"/>
              </a:rPr>
              <a:t>Total Closed Trades</a:t>
            </a:r>
            <a:endParaRPr lang="en-US" dirty="0"/>
          </a:p>
        </p:txBody>
      </p:sp>
      <p:sp>
        <p:nvSpPr>
          <p:cNvPr id="12" name="Text 7"/>
          <p:cNvSpPr/>
          <p:nvPr/>
        </p:nvSpPr>
        <p:spPr>
          <a:xfrm>
            <a:off x="6239351" y="2338507"/>
            <a:ext cx="2151698" cy="248722"/>
          </a:xfrm>
          <a:prstGeom prst="rect">
            <a:avLst/>
          </a:prstGeom>
          <a:noFill/>
          <a:ln/>
        </p:spPr>
        <p:txBody>
          <a:bodyPr wrap="none" rtlCol="0" anchor="t"/>
          <a:lstStyle/>
          <a:p>
            <a:pPr marL="0" indent="0" algn="l">
              <a:lnSpc>
                <a:spcPts val="1960"/>
              </a:lnSpc>
              <a:buNone/>
            </a:pPr>
            <a:r>
              <a:rPr lang="en-US" dirty="0">
                <a:solidFill>
                  <a:srgbClr val="DAD1E6"/>
                </a:solidFill>
                <a:latin typeface="Fira Sans" pitchFamily="34" charset="0"/>
                <a:ea typeface="Fira Sans" pitchFamily="34" charset="-122"/>
                <a:cs typeface="Fira Sans" pitchFamily="34" charset="-120"/>
              </a:rPr>
              <a:t>706</a:t>
            </a:r>
            <a:endParaRPr lang="en-US" dirty="0"/>
          </a:p>
        </p:txBody>
      </p:sp>
      <p:pic>
        <p:nvPicPr>
          <p:cNvPr id="13" name="Image 3" descr="preencoded.png"/>
          <p:cNvPicPr>
            <a:picLocks noChangeAspect="1"/>
          </p:cNvPicPr>
          <p:nvPr/>
        </p:nvPicPr>
        <p:blipFill>
          <a:blip r:embed="rId6"/>
          <a:stretch>
            <a:fillRect/>
          </a:stretch>
        </p:blipFill>
        <p:spPr>
          <a:xfrm>
            <a:off x="8546544" y="1146929"/>
            <a:ext cx="2462689" cy="622102"/>
          </a:xfrm>
          <a:prstGeom prst="rect">
            <a:avLst/>
          </a:prstGeom>
        </p:spPr>
      </p:pic>
      <p:sp>
        <p:nvSpPr>
          <p:cNvPr id="14" name="Text 8"/>
          <p:cNvSpPr/>
          <p:nvPr/>
        </p:nvSpPr>
        <p:spPr>
          <a:xfrm>
            <a:off x="8702040" y="2002274"/>
            <a:ext cx="1555313" cy="243007"/>
          </a:xfrm>
          <a:prstGeom prst="rect">
            <a:avLst/>
          </a:prstGeom>
          <a:noFill/>
          <a:ln/>
        </p:spPr>
        <p:txBody>
          <a:bodyPr wrap="none" rtlCol="0" anchor="t"/>
          <a:lstStyle/>
          <a:p>
            <a:pPr marL="0" indent="0" algn="l">
              <a:lnSpc>
                <a:spcPts val="1914"/>
              </a:lnSpc>
              <a:buNone/>
            </a:pPr>
            <a:r>
              <a:rPr lang="en-US" b="1" dirty="0">
                <a:solidFill>
                  <a:srgbClr val="FF726D"/>
                </a:solidFill>
                <a:latin typeface="Inconsolata" pitchFamily="34" charset="0"/>
                <a:ea typeface="Inconsolata" pitchFamily="34" charset="-122"/>
                <a:cs typeface="Inconsolata" pitchFamily="34" charset="-120"/>
              </a:rPr>
              <a:t>Win Rate</a:t>
            </a:r>
            <a:endParaRPr lang="en-US" dirty="0"/>
          </a:p>
        </p:txBody>
      </p:sp>
      <p:sp>
        <p:nvSpPr>
          <p:cNvPr id="15" name="Text 9"/>
          <p:cNvSpPr/>
          <p:nvPr/>
        </p:nvSpPr>
        <p:spPr>
          <a:xfrm>
            <a:off x="8702040" y="2338507"/>
            <a:ext cx="2151698" cy="248722"/>
          </a:xfrm>
          <a:prstGeom prst="rect">
            <a:avLst/>
          </a:prstGeom>
          <a:noFill/>
          <a:ln/>
        </p:spPr>
        <p:txBody>
          <a:bodyPr wrap="none" rtlCol="0" anchor="t"/>
          <a:lstStyle/>
          <a:p>
            <a:pPr marL="0" indent="0" algn="l">
              <a:lnSpc>
                <a:spcPts val="1960"/>
              </a:lnSpc>
              <a:buNone/>
            </a:pPr>
            <a:r>
              <a:rPr lang="en-US" dirty="0">
                <a:solidFill>
                  <a:srgbClr val="DAD1E6"/>
                </a:solidFill>
                <a:latin typeface="Fira Sans" pitchFamily="34" charset="0"/>
                <a:ea typeface="Fira Sans" pitchFamily="34" charset="-122"/>
                <a:cs typeface="Fira Sans" pitchFamily="34" charset="-120"/>
              </a:rPr>
              <a:t>56.798%</a:t>
            </a:r>
            <a:endParaRPr lang="en-US" dirty="0"/>
          </a:p>
        </p:txBody>
      </p:sp>
      <p:pic>
        <p:nvPicPr>
          <p:cNvPr id="16" name="Image 4" descr="preencoded.png"/>
          <p:cNvPicPr>
            <a:picLocks noChangeAspect="1"/>
          </p:cNvPicPr>
          <p:nvPr/>
        </p:nvPicPr>
        <p:blipFill>
          <a:blip r:embed="rId7"/>
          <a:stretch>
            <a:fillRect/>
          </a:stretch>
        </p:blipFill>
        <p:spPr>
          <a:xfrm>
            <a:off x="3621167" y="2975967"/>
            <a:ext cx="2462689" cy="622102"/>
          </a:xfrm>
          <a:prstGeom prst="rect">
            <a:avLst/>
          </a:prstGeom>
        </p:spPr>
      </p:pic>
      <p:sp>
        <p:nvSpPr>
          <p:cNvPr id="17" name="Text 10"/>
          <p:cNvSpPr/>
          <p:nvPr/>
        </p:nvSpPr>
        <p:spPr>
          <a:xfrm>
            <a:off x="3776662" y="3831312"/>
            <a:ext cx="1555313" cy="243007"/>
          </a:xfrm>
          <a:prstGeom prst="rect">
            <a:avLst/>
          </a:prstGeom>
          <a:noFill/>
          <a:ln/>
        </p:spPr>
        <p:txBody>
          <a:bodyPr wrap="none" rtlCol="0" anchor="t"/>
          <a:lstStyle/>
          <a:p>
            <a:pPr marL="0" indent="0" algn="l">
              <a:lnSpc>
                <a:spcPts val="1914"/>
              </a:lnSpc>
              <a:buNone/>
            </a:pPr>
            <a:r>
              <a:rPr lang="en-US" b="1" dirty="0">
                <a:solidFill>
                  <a:srgbClr val="FF726D"/>
                </a:solidFill>
                <a:latin typeface="Inconsolata" pitchFamily="34" charset="0"/>
                <a:ea typeface="Inconsolata" pitchFamily="34" charset="-122"/>
                <a:cs typeface="Inconsolata" pitchFamily="34" charset="-120"/>
              </a:rPr>
              <a:t>Sharpe Ratio</a:t>
            </a:r>
            <a:endParaRPr lang="en-US" dirty="0"/>
          </a:p>
        </p:txBody>
      </p:sp>
      <p:sp>
        <p:nvSpPr>
          <p:cNvPr id="18" name="Text 11"/>
          <p:cNvSpPr/>
          <p:nvPr/>
        </p:nvSpPr>
        <p:spPr>
          <a:xfrm>
            <a:off x="3776662" y="4167545"/>
            <a:ext cx="2151698" cy="248722"/>
          </a:xfrm>
          <a:prstGeom prst="rect">
            <a:avLst/>
          </a:prstGeom>
          <a:noFill/>
          <a:ln/>
        </p:spPr>
        <p:txBody>
          <a:bodyPr wrap="none" rtlCol="0" anchor="t"/>
          <a:lstStyle/>
          <a:p>
            <a:pPr marL="0" indent="0" algn="l">
              <a:lnSpc>
                <a:spcPts val="1960"/>
              </a:lnSpc>
              <a:buNone/>
            </a:pPr>
            <a:r>
              <a:rPr lang="en-US" dirty="0">
                <a:solidFill>
                  <a:srgbClr val="DAD1E6"/>
                </a:solidFill>
                <a:latin typeface="Fira Sans" pitchFamily="34" charset="0"/>
                <a:ea typeface="Fira Sans" pitchFamily="34" charset="-122"/>
                <a:cs typeface="Fira Sans" pitchFamily="34" charset="-120"/>
              </a:rPr>
              <a:t>1.777</a:t>
            </a:r>
            <a:endParaRPr lang="en-US" dirty="0"/>
          </a:p>
        </p:txBody>
      </p:sp>
      <p:pic>
        <p:nvPicPr>
          <p:cNvPr id="19" name="Image 5" descr="preencoded.png"/>
          <p:cNvPicPr>
            <a:picLocks noChangeAspect="1"/>
          </p:cNvPicPr>
          <p:nvPr/>
        </p:nvPicPr>
        <p:blipFill>
          <a:blip r:embed="rId8"/>
          <a:stretch>
            <a:fillRect/>
          </a:stretch>
        </p:blipFill>
        <p:spPr>
          <a:xfrm>
            <a:off x="6083856" y="2975967"/>
            <a:ext cx="2462689" cy="622102"/>
          </a:xfrm>
          <a:prstGeom prst="rect">
            <a:avLst/>
          </a:prstGeom>
        </p:spPr>
      </p:pic>
      <p:sp>
        <p:nvSpPr>
          <p:cNvPr id="20" name="Text 12"/>
          <p:cNvSpPr/>
          <p:nvPr/>
        </p:nvSpPr>
        <p:spPr>
          <a:xfrm>
            <a:off x="6239351" y="3831312"/>
            <a:ext cx="1555313" cy="243007"/>
          </a:xfrm>
          <a:prstGeom prst="rect">
            <a:avLst/>
          </a:prstGeom>
          <a:noFill/>
          <a:ln/>
        </p:spPr>
        <p:txBody>
          <a:bodyPr wrap="none" rtlCol="0" anchor="t"/>
          <a:lstStyle/>
          <a:p>
            <a:pPr marL="0" indent="0" algn="l">
              <a:lnSpc>
                <a:spcPts val="1914"/>
              </a:lnSpc>
              <a:buNone/>
            </a:pPr>
            <a:r>
              <a:rPr lang="en-US" b="1" dirty="0">
                <a:solidFill>
                  <a:srgbClr val="FF726D"/>
                </a:solidFill>
                <a:latin typeface="Inconsolata" pitchFamily="34" charset="0"/>
                <a:ea typeface="Inconsolata" pitchFamily="34" charset="-122"/>
                <a:cs typeface="Inconsolata" pitchFamily="34" charset="-120"/>
              </a:rPr>
              <a:t>Sortino Ratio</a:t>
            </a:r>
            <a:endParaRPr lang="en-US" dirty="0"/>
          </a:p>
        </p:txBody>
      </p:sp>
      <p:sp>
        <p:nvSpPr>
          <p:cNvPr id="21" name="Text 13"/>
          <p:cNvSpPr/>
          <p:nvPr/>
        </p:nvSpPr>
        <p:spPr>
          <a:xfrm>
            <a:off x="6239351" y="4167545"/>
            <a:ext cx="2151698" cy="248722"/>
          </a:xfrm>
          <a:prstGeom prst="rect">
            <a:avLst/>
          </a:prstGeom>
          <a:noFill/>
          <a:ln/>
        </p:spPr>
        <p:txBody>
          <a:bodyPr wrap="none" rtlCol="0" anchor="t"/>
          <a:lstStyle/>
          <a:p>
            <a:pPr marL="0" indent="0" algn="l">
              <a:lnSpc>
                <a:spcPts val="1960"/>
              </a:lnSpc>
              <a:buNone/>
            </a:pPr>
            <a:r>
              <a:rPr lang="en-US" dirty="0">
                <a:solidFill>
                  <a:srgbClr val="DAD1E6"/>
                </a:solidFill>
                <a:latin typeface="Fira Sans" pitchFamily="34" charset="0"/>
                <a:ea typeface="Fira Sans" pitchFamily="34" charset="-122"/>
                <a:cs typeface="Fira Sans" pitchFamily="34" charset="-120"/>
              </a:rPr>
              <a:t>1.915</a:t>
            </a:r>
            <a:endParaRPr lang="en-US" dirty="0"/>
          </a:p>
        </p:txBody>
      </p:sp>
      <p:pic>
        <p:nvPicPr>
          <p:cNvPr id="1026" name="Picture 2">
            <a:extLst>
              <a:ext uri="{FF2B5EF4-FFF2-40B4-BE49-F238E27FC236}">
                <a16:creationId xmlns:a16="http://schemas.microsoft.com/office/drawing/2014/main" id="{5BB5A021-B036-49BC-E20B-479AF0BD9B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4404" y="4495267"/>
            <a:ext cx="6836205" cy="36553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4" grpId="0" animBg="1"/>
      <p:bldP spid="15" grpId="0" animBg="1"/>
      <p:bldP spid="17" grpId="0" animBg="1"/>
      <p:bldP spid="18"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1857256"/>
            <a:ext cx="563880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So, How Good Are We?</a:t>
            </a:r>
            <a:endParaRPr lang="en-US" sz="4374" dirty="0"/>
          </a:p>
        </p:txBody>
      </p:sp>
      <p:sp>
        <p:nvSpPr>
          <p:cNvPr id="7" name="Text 4"/>
          <p:cNvSpPr/>
          <p:nvPr/>
        </p:nvSpPr>
        <p:spPr>
          <a:xfrm>
            <a:off x="2037993" y="2884884"/>
            <a:ext cx="10554414"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Let's look at some generally accepted benchmarks for outperformance and see how we did in comparison.</a:t>
            </a:r>
            <a:endParaRPr lang="en-US" sz="1750" dirty="0"/>
          </a:p>
        </p:txBody>
      </p:sp>
      <p:sp>
        <p:nvSpPr>
          <p:cNvPr id="8" name="Text 5"/>
          <p:cNvSpPr/>
          <p:nvPr/>
        </p:nvSpPr>
        <p:spPr>
          <a:xfrm>
            <a:off x="2037993" y="3845600"/>
            <a:ext cx="10554414"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If we invested </a:t>
            </a:r>
            <a:r>
              <a:rPr lang="en-US" sz="1750" dirty="0">
                <a:solidFill>
                  <a:srgbClr val="FF726D"/>
                </a:solidFill>
                <a:latin typeface="Fira Sans" pitchFamily="34" charset="0"/>
                <a:ea typeface="Fira Sans" pitchFamily="34" charset="-122"/>
                <a:cs typeface="Fira Sans" pitchFamily="34" charset="-120"/>
              </a:rPr>
              <a:t>$100,000</a:t>
            </a:r>
            <a:r>
              <a:rPr lang="en-US" sz="1750" dirty="0">
                <a:solidFill>
                  <a:srgbClr val="DAD1E6"/>
                </a:solidFill>
                <a:latin typeface="Fira Sans" pitchFamily="34" charset="0"/>
                <a:ea typeface="Fira Sans" pitchFamily="34" charset="-122"/>
                <a:cs typeface="Fira Sans" pitchFamily="34" charset="-120"/>
              </a:rPr>
              <a:t> in the Nifty 50 Index in 2018, we would have </a:t>
            </a:r>
            <a:r>
              <a:rPr lang="en-US" sz="1750" dirty="0">
                <a:solidFill>
                  <a:srgbClr val="FF726D"/>
                </a:solidFill>
                <a:latin typeface="Fira Sans" pitchFamily="34" charset="0"/>
                <a:ea typeface="Fira Sans" pitchFamily="34" charset="-122"/>
                <a:cs typeface="Fira Sans" pitchFamily="34" charset="-120"/>
              </a:rPr>
              <a:t>$162,650</a:t>
            </a:r>
            <a:r>
              <a:rPr lang="en-US" sz="1750" dirty="0">
                <a:solidFill>
                  <a:srgbClr val="DAD1E6"/>
                </a:solidFill>
                <a:latin typeface="Fira Sans" pitchFamily="34" charset="0"/>
                <a:ea typeface="Fira Sans" pitchFamily="34" charset="-122"/>
                <a:cs typeface="Fira Sans" pitchFamily="34" charset="-120"/>
              </a:rPr>
              <a:t> at the end of the investment period.</a:t>
            </a:r>
            <a:endParaRPr lang="en-US" sz="1750" dirty="0"/>
          </a:p>
        </p:txBody>
      </p:sp>
      <p:sp>
        <p:nvSpPr>
          <p:cNvPr id="9" name="Text 6"/>
          <p:cNvSpPr/>
          <p:nvPr/>
        </p:nvSpPr>
        <p:spPr>
          <a:xfrm>
            <a:off x="2037993" y="4806315"/>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With the S&amp;P500, we would have </a:t>
            </a:r>
            <a:r>
              <a:rPr lang="en-US" sz="1750" dirty="0">
                <a:solidFill>
                  <a:srgbClr val="FF726D"/>
                </a:solidFill>
                <a:latin typeface="Fira Sans" pitchFamily="34" charset="0"/>
                <a:ea typeface="Fira Sans" pitchFamily="34" charset="-122"/>
                <a:cs typeface="Fira Sans" pitchFamily="34" charset="-120"/>
              </a:rPr>
              <a:t>$238,000</a:t>
            </a: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10" name="Text 7"/>
          <p:cNvSpPr/>
          <p:nvPr/>
        </p:nvSpPr>
        <p:spPr>
          <a:xfrm>
            <a:off x="2037993" y="5411629"/>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Jim Simons, with his impossible return of </a:t>
            </a:r>
            <a:r>
              <a:rPr lang="en-US" sz="1750" dirty="0">
                <a:solidFill>
                  <a:srgbClr val="FF726D"/>
                </a:solidFill>
                <a:latin typeface="Fira Sans" pitchFamily="34" charset="0"/>
                <a:ea typeface="Fira Sans" pitchFamily="34" charset="-122"/>
                <a:cs typeface="Fira Sans" pitchFamily="34" charset="-120"/>
              </a:rPr>
              <a:t>66% </a:t>
            </a:r>
            <a:r>
              <a:rPr lang="en-US" sz="1750" dirty="0">
                <a:solidFill>
                  <a:srgbClr val="DAD1E6"/>
                </a:solidFill>
                <a:latin typeface="Fira Sans" pitchFamily="34" charset="0"/>
                <a:ea typeface="Fira Sans" pitchFamily="34" charset="-122"/>
                <a:cs typeface="Fira Sans" pitchFamily="34" charset="-120"/>
              </a:rPr>
              <a:t>year over year, would have </a:t>
            </a:r>
            <a:r>
              <a:rPr lang="en-US" sz="1750" dirty="0">
                <a:solidFill>
                  <a:srgbClr val="FF726D"/>
                </a:solidFill>
                <a:latin typeface="Fira Sans" pitchFamily="34" charset="0"/>
                <a:ea typeface="Fira Sans" pitchFamily="34" charset="-122"/>
                <a:cs typeface="Fira Sans" pitchFamily="34" charset="-120"/>
              </a:rPr>
              <a:t>$759,333</a:t>
            </a: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11" name="Text 8"/>
          <p:cNvSpPr/>
          <p:nvPr/>
        </p:nvSpPr>
        <p:spPr>
          <a:xfrm>
            <a:off x="2037993" y="6016943"/>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And with this algorithm, we would have </a:t>
            </a:r>
            <a:r>
              <a:rPr lang="en-US" sz="1750" dirty="0">
                <a:solidFill>
                  <a:srgbClr val="FF726D"/>
                </a:solidFill>
                <a:latin typeface="Fira Sans" pitchFamily="34" charset="0"/>
                <a:ea typeface="Fira Sans" pitchFamily="34" charset="-122"/>
                <a:cs typeface="Fira Sans" pitchFamily="34" charset="-120"/>
              </a:rPr>
              <a:t>$63,663,029</a:t>
            </a: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555</Words>
  <Application>Microsoft Office PowerPoint</Application>
  <PresentationFormat>Custom</PresentationFormat>
  <Paragraphs>66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Courier New</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Vishal Rao</cp:lastModifiedBy>
  <cp:revision>13</cp:revision>
  <dcterms:created xsi:type="dcterms:W3CDTF">2024-01-20T04:42:33Z</dcterms:created>
  <dcterms:modified xsi:type="dcterms:W3CDTF">2024-01-21T05:03:10Z</dcterms:modified>
</cp:coreProperties>
</file>